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69" r:id="rId5"/>
    <p:sldId id="272" r:id="rId6"/>
    <p:sldId id="273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4CB5A-47C0-4924-94D1-2B32D6609090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EAA7-0A7B-4B09-AEBA-6A081759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3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5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05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33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46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4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13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44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2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7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9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8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52861-7AAD-4CDC-9A99-26CB73BFC819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7E799-2FAD-404A-B16B-8501B702D9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A554A1-94E7-4C4F-80E7-E88520E900B8}"/>
              </a:ext>
            </a:extLst>
          </p:cNvPr>
          <p:cNvSpPr/>
          <p:nvPr/>
        </p:nvSpPr>
        <p:spPr>
          <a:xfrm>
            <a:off x="10734006" y="-554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07B0A-43C6-4300-AC7B-0E0673157DD8}"/>
              </a:ext>
            </a:extLst>
          </p:cNvPr>
          <p:cNvSpPr/>
          <p:nvPr/>
        </p:nvSpPr>
        <p:spPr>
          <a:xfrm>
            <a:off x="10734006" y="5577036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B70632-33FB-44B5-938F-7F50CEF839F5}"/>
              </a:ext>
            </a:extLst>
          </p:cNvPr>
          <p:cNvSpPr/>
          <p:nvPr/>
        </p:nvSpPr>
        <p:spPr>
          <a:xfrm>
            <a:off x="0" y="5616050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FA33C1-B96D-4E5B-8A8D-A0323F1526A1}"/>
              </a:ext>
            </a:extLst>
          </p:cNvPr>
          <p:cNvSpPr/>
          <p:nvPr/>
        </p:nvSpPr>
        <p:spPr>
          <a:xfrm>
            <a:off x="0" y="0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83AD0AC-1B1A-4284-AEE9-13E43FECE8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 w="381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EF64E3-EA34-447F-8D84-84944A72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13465" r="19635" b="13308"/>
          <a:stretch/>
        </p:blipFill>
        <p:spPr>
          <a:xfrm>
            <a:off x="615854" y="3831132"/>
            <a:ext cx="2093780" cy="261833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대각선 줄무늬 4">
            <a:extLst>
              <a:ext uri="{FF2B5EF4-FFF2-40B4-BE49-F238E27FC236}">
                <a16:creationId xmlns:a16="http://schemas.microsoft.com/office/drawing/2014/main" id="{AA4D2CAC-39CF-4FB6-B58B-A92CA5A876C0}"/>
              </a:ext>
            </a:extLst>
          </p:cNvPr>
          <p:cNvSpPr>
            <a:spLocks noChangeAspect="1"/>
          </p:cNvSpPr>
          <p:nvPr/>
        </p:nvSpPr>
        <p:spPr>
          <a:xfrm>
            <a:off x="0" y="39014"/>
            <a:ext cx="2719518" cy="2175614"/>
          </a:xfrm>
          <a:prstGeom prst="diagStripe">
            <a:avLst>
              <a:gd name="adj" fmla="val 6691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C8B5F5F1-9368-41A7-A5B7-CFBBF3E08337}"/>
              </a:ext>
            </a:extLst>
          </p:cNvPr>
          <p:cNvSpPr>
            <a:spLocks noChangeAspect="1"/>
          </p:cNvSpPr>
          <p:nvPr/>
        </p:nvSpPr>
        <p:spPr>
          <a:xfrm>
            <a:off x="0" y="-554"/>
            <a:ext cx="4482790" cy="3586232"/>
          </a:xfrm>
          <a:prstGeom prst="diagStripe">
            <a:avLst>
              <a:gd name="adj" fmla="val 8163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2B405-976E-45C7-8698-B16DD63056AC}"/>
              </a:ext>
            </a:extLst>
          </p:cNvPr>
          <p:cNvSpPr txBox="1"/>
          <p:nvPr/>
        </p:nvSpPr>
        <p:spPr>
          <a:xfrm>
            <a:off x="3135351" y="2214628"/>
            <a:ext cx="5921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HY동녘B" panose="02030600000101010101" pitchFamily="18" charset="-127"/>
                <a:ea typeface="HY동녘B" panose="02030600000101010101" pitchFamily="18" charset="-127"/>
              </a:rPr>
              <a:t>인공지능 및 설계</a:t>
            </a:r>
            <a:endParaRPr lang="en-US" altLang="ko-KR" sz="54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ctr"/>
            <a:r>
              <a:rPr lang="ko-KR" altLang="en-US" sz="5400" dirty="0">
                <a:latin typeface="HY동녘B" panose="02030600000101010101" pitchFamily="18" charset="-127"/>
                <a:ea typeface="HY동녘B" panose="02030600000101010101" pitchFamily="18" charset="-127"/>
              </a:rPr>
              <a:t>프로젝트 발표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A011B-A87F-40E2-97B0-017C53C2AE2F}"/>
              </a:ext>
            </a:extLst>
          </p:cNvPr>
          <p:cNvSpPr txBox="1"/>
          <p:nvPr/>
        </p:nvSpPr>
        <p:spPr>
          <a:xfrm>
            <a:off x="7450394" y="5140300"/>
            <a:ext cx="4315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mtClean="0">
                <a:latin typeface="HY동녘M" panose="02030600000101010101" pitchFamily="18" charset="-127"/>
                <a:ea typeface="HY동녘M" panose="02030600000101010101" pitchFamily="18" charset="-127"/>
              </a:rPr>
              <a:t>201721037 </a:t>
            </a:r>
            <a:r>
              <a:rPr lang="ko-KR" altLang="en-US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김동규</a:t>
            </a:r>
            <a:endParaRPr lang="en-US" altLang="ko-KR" sz="3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201721049 </a:t>
            </a:r>
            <a:r>
              <a:rPr lang="ko-KR" altLang="en-US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김현준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C9AAB7E-5E84-48B6-B66E-DB71F21A1854}"/>
              </a:ext>
            </a:extLst>
          </p:cNvPr>
          <p:cNvSpPr/>
          <p:nvPr/>
        </p:nvSpPr>
        <p:spPr>
          <a:xfrm>
            <a:off x="3073541" y="1982930"/>
            <a:ext cx="6044918" cy="221772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5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4454687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TFRecord</a:t>
            </a:r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로 묶기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4944495" y="778215"/>
            <a:ext cx="6156758" cy="1014773"/>
          </a:xfrm>
          <a:prstGeom prst="roundRect">
            <a:avLst>
              <a:gd name="adj" fmla="val 39581"/>
            </a:avLst>
          </a:prstGeom>
          <a:solidFill>
            <a:schemeClr val="bg1"/>
          </a:solid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이미지를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JPG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나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PNG 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포맷으로 읽어서 매번 디코딩을 하게 되면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그 성능이 저하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B06689-93ED-40D1-9A72-91060A8BC5B8}"/>
              </a:ext>
            </a:extLst>
          </p:cNvPr>
          <p:cNvSpPr>
            <a:spLocks/>
          </p:cNvSpPr>
          <p:nvPr/>
        </p:nvSpPr>
        <p:spPr>
          <a:xfrm>
            <a:off x="6775544" y="4585828"/>
            <a:ext cx="2494659" cy="700182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TFRecord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사용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131E54-384E-4AA8-94B8-84D210D611EB}"/>
              </a:ext>
            </a:extLst>
          </p:cNvPr>
          <p:cNvSpPr>
            <a:spLocks/>
          </p:cNvSpPr>
          <p:nvPr/>
        </p:nvSpPr>
        <p:spPr>
          <a:xfrm>
            <a:off x="5506311" y="2705769"/>
            <a:ext cx="5033124" cy="1138175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학습단계에서 데이터를 읽는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부분에서 많은 성능 저하가 발생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211E79-0505-4847-969F-CBDD7BD386D5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8022873" y="1792988"/>
            <a:ext cx="1" cy="91278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F00645D-1E37-4C05-B997-0C491281D90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8022873" y="3843944"/>
            <a:ext cx="1" cy="74188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9615B3-F975-4CB7-9D8C-D89CCFD6AAE5}"/>
              </a:ext>
            </a:extLst>
          </p:cNvPr>
          <p:cNvSpPr>
            <a:spLocks/>
          </p:cNvSpPr>
          <p:nvPr/>
        </p:nvSpPr>
        <p:spPr>
          <a:xfrm>
            <a:off x="471283" y="2275661"/>
            <a:ext cx="3923815" cy="1909806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텐서플로우의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학습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등을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저장하기 위한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바이너리 데이터 포맷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A22E45-4B6E-4A74-9145-43FC541509DE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4395098" y="3230564"/>
            <a:ext cx="2380446" cy="170535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5041706-686C-4440-818F-F7D2FEF5DFEE}"/>
              </a:ext>
            </a:extLst>
          </p:cNvPr>
          <p:cNvSpPr>
            <a:spLocks/>
          </p:cNvSpPr>
          <p:nvPr/>
        </p:nvSpPr>
        <p:spPr>
          <a:xfrm>
            <a:off x="2778031" y="5635280"/>
            <a:ext cx="6635937" cy="958931"/>
          </a:xfrm>
          <a:prstGeom prst="roundRect">
            <a:avLst>
              <a:gd name="adj" fmla="val 6247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5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2" grpId="0" animBg="1"/>
      <p:bldP spid="18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1980503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</a:t>
            </a:r>
            <a:endParaRPr lang="ko-KR" altLang="en-US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3A30DC-8B03-4FB7-B187-148546EFA081}"/>
              </a:ext>
            </a:extLst>
          </p:cNvPr>
          <p:cNvSpPr>
            <a:spLocks/>
          </p:cNvSpPr>
          <p:nvPr/>
        </p:nvSpPr>
        <p:spPr>
          <a:xfrm>
            <a:off x="6771191" y="1877992"/>
            <a:ext cx="4178740" cy="4437926"/>
          </a:xfrm>
          <a:prstGeom prst="roundRect">
            <a:avLst>
              <a:gd name="adj" fmla="val 387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833186" y="2121943"/>
            <a:ext cx="4494883" cy="4144783"/>
          </a:xfrm>
          <a:prstGeom prst="roundRect">
            <a:avLst>
              <a:gd name="adj" fmla="val 15495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Tensorflow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model zoo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에서 가져온 모델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Efficinetnet01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</a:t>
            </a:r>
            <a:r>
              <a:rPr lang="en-US" altLang="ko-KR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total_step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20000, </a:t>
            </a:r>
            <a:r>
              <a:rPr lang="en-US" altLang="ko-KR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batch_size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=2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을 진행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정확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cocomap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): 38.4</a:t>
            </a:r>
          </a:p>
          <a:p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처리시간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:54ms</a:t>
            </a:r>
          </a:p>
        </p:txBody>
      </p:sp>
    </p:spTree>
    <p:extLst>
      <p:ext uri="{BB962C8B-B14F-4D97-AF65-F5344CB8AC3E}">
        <p14:creationId xmlns:p14="http://schemas.microsoft.com/office/powerpoint/2010/main" val="1959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5" y="331263"/>
            <a:ext cx="2696600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테스트</a:t>
            </a:r>
            <a:endParaRPr lang="en-US" altLang="ko-KR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3A30DC-8B03-4FB7-B187-148546EFA081}"/>
              </a:ext>
            </a:extLst>
          </p:cNvPr>
          <p:cNvSpPr>
            <a:spLocks/>
          </p:cNvSpPr>
          <p:nvPr/>
        </p:nvSpPr>
        <p:spPr>
          <a:xfrm>
            <a:off x="5464790" y="8015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8D7610-6B94-40F5-BEE7-7CF4ABAD3A0C}"/>
              </a:ext>
            </a:extLst>
          </p:cNvPr>
          <p:cNvSpPr>
            <a:spLocks/>
          </p:cNvSpPr>
          <p:nvPr/>
        </p:nvSpPr>
        <p:spPr>
          <a:xfrm>
            <a:off x="5464790" y="37299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3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B0E5A7-177D-475F-9ECC-24BA2CEE0F68}"/>
              </a:ext>
            </a:extLst>
          </p:cNvPr>
          <p:cNvSpPr>
            <a:spLocks/>
          </p:cNvSpPr>
          <p:nvPr/>
        </p:nvSpPr>
        <p:spPr>
          <a:xfrm>
            <a:off x="8244205" y="37299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4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396819" y="2136603"/>
            <a:ext cx="4671152" cy="2990858"/>
          </a:xfrm>
          <a:prstGeom prst="roundRect">
            <a:avLst>
              <a:gd name="adj" fmla="val 8926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100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개의 박스의 좌표와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id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값이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들어간 배열이 생성됨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80%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이상의 정확도를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가진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바운딩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박스만을 선택하여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바운딩박스만을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그려주도록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설정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8804708-47F6-4DF0-A17F-39F32EAF0191}"/>
              </a:ext>
            </a:extLst>
          </p:cNvPr>
          <p:cNvSpPr>
            <a:spLocks/>
          </p:cNvSpPr>
          <p:nvPr/>
        </p:nvSpPr>
        <p:spPr>
          <a:xfrm>
            <a:off x="8339964" y="8015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5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2882215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추가 기능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3127119" y="1532408"/>
            <a:ext cx="5937760" cy="1659943"/>
          </a:xfrm>
          <a:prstGeom prst="roundRect">
            <a:avLst>
              <a:gd name="adj" fmla="val 39581"/>
            </a:avLst>
          </a:prstGeom>
          <a:solidFill>
            <a:schemeClr val="bg1"/>
          </a:solid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Empty(id:1)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박스 개수와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full(id:2)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의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 개수를 카운트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총 개수 중에 비어 있는 박스를 프린트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B06689-93ED-40D1-9A72-91060A8BC5B8}"/>
              </a:ext>
            </a:extLst>
          </p:cNvPr>
          <p:cNvSpPr>
            <a:spLocks/>
          </p:cNvSpPr>
          <p:nvPr/>
        </p:nvSpPr>
        <p:spPr>
          <a:xfrm>
            <a:off x="3127119" y="5142752"/>
            <a:ext cx="5937760" cy="1396916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 번호의 키보드 키 값을 받게 되면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message window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를 보여줄 수 있게 함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131E54-384E-4AA8-94B8-84D210D611EB}"/>
              </a:ext>
            </a:extLst>
          </p:cNvPr>
          <p:cNvSpPr>
            <a:spLocks/>
          </p:cNvSpPr>
          <p:nvPr/>
        </p:nvSpPr>
        <p:spPr>
          <a:xfrm>
            <a:off x="3693260" y="3598464"/>
            <a:ext cx="4805477" cy="1138175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박스마다 정확도순으로 번호를 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매겨서 보여줌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4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56478" y="183201"/>
            <a:ext cx="3667340" cy="129354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완성 동영상</a:t>
            </a:r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1" name="미디어1">
            <a:hlinkClick r:id="" action="ppaction://media"/>
            <a:extLst>
              <a:ext uri="{FF2B5EF4-FFF2-40B4-BE49-F238E27FC236}">
                <a16:creationId xmlns:a16="http://schemas.microsoft.com/office/drawing/2014/main" id="{18A06992-F35C-4EA2-93D3-06627817E6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10515599" cy="4351338"/>
          </a:xfrm>
        </p:spPr>
      </p:pic>
    </p:spTree>
    <p:extLst>
      <p:ext uri="{BB962C8B-B14F-4D97-AF65-F5344CB8AC3E}">
        <p14:creationId xmlns:p14="http://schemas.microsoft.com/office/powerpoint/2010/main" val="24811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A554A1-94E7-4C4F-80E7-E88520E900B8}"/>
              </a:ext>
            </a:extLst>
          </p:cNvPr>
          <p:cNvSpPr/>
          <p:nvPr/>
        </p:nvSpPr>
        <p:spPr>
          <a:xfrm>
            <a:off x="10734006" y="-554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07B0A-43C6-4300-AC7B-0E0673157DD8}"/>
              </a:ext>
            </a:extLst>
          </p:cNvPr>
          <p:cNvSpPr/>
          <p:nvPr/>
        </p:nvSpPr>
        <p:spPr>
          <a:xfrm>
            <a:off x="10734006" y="5577036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B70632-33FB-44B5-938F-7F50CEF839F5}"/>
              </a:ext>
            </a:extLst>
          </p:cNvPr>
          <p:cNvSpPr/>
          <p:nvPr/>
        </p:nvSpPr>
        <p:spPr>
          <a:xfrm>
            <a:off x="0" y="5616050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FA33C1-B96D-4E5B-8A8D-A0323F1526A1}"/>
              </a:ext>
            </a:extLst>
          </p:cNvPr>
          <p:cNvSpPr/>
          <p:nvPr/>
        </p:nvSpPr>
        <p:spPr>
          <a:xfrm>
            <a:off x="0" y="0"/>
            <a:ext cx="1457994" cy="128096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83AD0AC-1B1A-4284-AEE9-13E43FECE8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/>
          </a:solidFill>
          <a:ln w="381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EF64E3-EA34-447F-8D84-84944A72E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13465" r="19635" b="13308"/>
          <a:stretch/>
        </p:blipFill>
        <p:spPr>
          <a:xfrm>
            <a:off x="615854" y="3831132"/>
            <a:ext cx="2093780" cy="261833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대각선 줄무늬 4">
            <a:extLst>
              <a:ext uri="{FF2B5EF4-FFF2-40B4-BE49-F238E27FC236}">
                <a16:creationId xmlns:a16="http://schemas.microsoft.com/office/drawing/2014/main" id="{AA4D2CAC-39CF-4FB6-B58B-A92CA5A876C0}"/>
              </a:ext>
            </a:extLst>
          </p:cNvPr>
          <p:cNvSpPr>
            <a:spLocks noChangeAspect="1"/>
          </p:cNvSpPr>
          <p:nvPr/>
        </p:nvSpPr>
        <p:spPr>
          <a:xfrm>
            <a:off x="0" y="39014"/>
            <a:ext cx="2719518" cy="2175614"/>
          </a:xfrm>
          <a:prstGeom prst="diagStripe">
            <a:avLst>
              <a:gd name="adj" fmla="val 6691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대각선 줄무늬 5">
            <a:extLst>
              <a:ext uri="{FF2B5EF4-FFF2-40B4-BE49-F238E27FC236}">
                <a16:creationId xmlns:a16="http://schemas.microsoft.com/office/drawing/2014/main" id="{C8B5F5F1-9368-41A7-A5B7-CFBBF3E08337}"/>
              </a:ext>
            </a:extLst>
          </p:cNvPr>
          <p:cNvSpPr>
            <a:spLocks noChangeAspect="1"/>
          </p:cNvSpPr>
          <p:nvPr/>
        </p:nvSpPr>
        <p:spPr>
          <a:xfrm>
            <a:off x="0" y="-554"/>
            <a:ext cx="4482790" cy="3586232"/>
          </a:xfrm>
          <a:prstGeom prst="diagStripe">
            <a:avLst>
              <a:gd name="adj" fmla="val 81639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2B405-976E-45C7-8698-B16DD63056AC}"/>
              </a:ext>
            </a:extLst>
          </p:cNvPr>
          <p:cNvSpPr txBox="1"/>
          <p:nvPr/>
        </p:nvSpPr>
        <p:spPr>
          <a:xfrm>
            <a:off x="3135351" y="3124013"/>
            <a:ext cx="5921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HY동녘B" panose="02030600000101010101" pitchFamily="18" charset="-127"/>
                <a:ea typeface="HY동녘B" panose="02030600000101010101" pitchFamily="18" charset="-127"/>
              </a:rPr>
              <a:t>감사합니다</a:t>
            </a:r>
            <a:r>
              <a:rPr lang="en-US" altLang="ko-KR" sz="5400" dirty="0">
                <a:latin typeface="HY동녘B" panose="02030600000101010101" pitchFamily="18" charset="-127"/>
                <a:ea typeface="HY동녘B" panose="02030600000101010101" pitchFamily="18" charset="-127"/>
              </a:rPr>
              <a:t>!</a:t>
            </a:r>
            <a:endParaRPr lang="ko-KR" altLang="en-US" sz="54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A011B-A87F-40E2-97B0-017C53C2AE2F}"/>
              </a:ext>
            </a:extLst>
          </p:cNvPr>
          <p:cNvSpPr txBox="1"/>
          <p:nvPr/>
        </p:nvSpPr>
        <p:spPr>
          <a:xfrm>
            <a:off x="7450394" y="5140300"/>
            <a:ext cx="4315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20172103X </a:t>
            </a:r>
            <a:r>
              <a:rPr lang="ko-KR" altLang="en-US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김동규</a:t>
            </a:r>
            <a:endParaRPr lang="en-US" altLang="ko-KR" sz="32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201721049 </a:t>
            </a:r>
            <a:r>
              <a:rPr lang="ko-KR" altLang="en-US" sz="3200" dirty="0">
                <a:latin typeface="HY동녘M" panose="02030600000101010101" pitchFamily="18" charset="-127"/>
                <a:ea typeface="HY동녘M" panose="02030600000101010101" pitchFamily="18" charset="-127"/>
              </a:rPr>
              <a:t>김현준</a:t>
            </a:r>
          </a:p>
        </p:txBody>
      </p:sp>
    </p:spTree>
    <p:extLst>
      <p:ext uri="{BB962C8B-B14F-4D97-AF65-F5344CB8AC3E}">
        <p14:creationId xmlns:p14="http://schemas.microsoft.com/office/powerpoint/2010/main" val="201846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2865863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189570" y="366403"/>
            <a:ext cx="2486721" cy="129354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목차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DA402D4-7899-4AE8-82A8-4EB5C0490C5B}"/>
              </a:ext>
            </a:extLst>
          </p:cNvPr>
          <p:cNvSpPr/>
          <p:nvPr/>
        </p:nvSpPr>
        <p:spPr>
          <a:xfrm>
            <a:off x="3642733" y="359886"/>
            <a:ext cx="3951251" cy="761754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1. </a:t>
            </a:r>
            <a:r>
              <a:rPr lang="ko-KR" altLang="en-US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주제 및 필요성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02A7496-3F8B-40BB-927E-0A91CE81E82F}"/>
              </a:ext>
            </a:extLst>
          </p:cNvPr>
          <p:cNvSpPr/>
          <p:nvPr/>
        </p:nvSpPr>
        <p:spPr>
          <a:xfrm>
            <a:off x="4348866" y="2523369"/>
            <a:ext cx="2538975" cy="74366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3. </a:t>
            </a:r>
            <a:r>
              <a:rPr lang="ko-KR" altLang="en-US" sz="2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특징 검출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34D6736-B73C-44B0-8967-36A82F3B1096}"/>
              </a:ext>
            </a:extLst>
          </p:cNvPr>
          <p:cNvSpPr/>
          <p:nvPr/>
        </p:nvSpPr>
        <p:spPr>
          <a:xfrm>
            <a:off x="3259705" y="1464158"/>
            <a:ext cx="4717305" cy="72122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확보 및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BF471A-79D8-4872-BE2C-B40AFD6DDA24}"/>
              </a:ext>
            </a:extLst>
          </p:cNvPr>
          <p:cNvSpPr/>
          <p:nvPr/>
        </p:nvSpPr>
        <p:spPr>
          <a:xfrm>
            <a:off x="4696770" y="3605020"/>
            <a:ext cx="1843173" cy="797266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4</a:t>
            </a:r>
            <a:r>
              <a:rPr lang="en-US" altLang="ko-KR" sz="320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 </a:t>
            </a:r>
            <a:r>
              <a:rPr lang="ko-KR" altLang="en-US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학습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5B6CB88-FD3F-4E14-BC89-C6C08851D0D9}"/>
              </a:ext>
            </a:extLst>
          </p:cNvPr>
          <p:cNvSpPr/>
          <p:nvPr/>
        </p:nvSpPr>
        <p:spPr>
          <a:xfrm>
            <a:off x="4541770" y="4740276"/>
            <a:ext cx="2153165" cy="72122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5. </a:t>
            </a:r>
            <a:r>
              <a:rPr lang="ko-KR" altLang="en-US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테스트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DE437A-BB5C-4DCC-95E5-BF1D9344707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5618358" y="1121640"/>
            <a:ext cx="1" cy="3425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81AC8B-BF65-4D05-A722-DF10302FF008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5618354" y="2185379"/>
            <a:ext cx="4" cy="3379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8C3A13B-A31C-4751-88AE-9EA30ADF44B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618354" y="3267030"/>
            <a:ext cx="3" cy="3379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B39EBC9-B1F6-4C14-BCA9-2A54609F90C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5618353" y="4402286"/>
            <a:ext cx="4" cy="3379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4820154-2C58-4F03-AF2B-F96AD0E7A0F4}"/>
              </a:ext>
            </a:extLst>
          </p:cNvPr>
          <p:cNvSpPr/>
          <p:nvPr/>
        </p:nvSpPr>
        <p:spPr>
          <a:xfrm>
            <a:off x="4185420" y="5799487"/>
            <a:ext cx="2865863" cy="72122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6. </a:t>
            </a:r>
            <a:r>
              <a:rPr lang="ko-KR" altLang="en-US" sz="32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추가 기능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AE4A1E9-D86C-4F72-A585-78D3096A576B}"/>
              </a:ext>
            </a:extLst>
          </p:cNvPr>
          <p:cNvCxnSpPr>
            <a:cxnSpLocks/>
            <a:stCxn id="14" idx="2"/>
            <a:endCxn id="38" idx="0"/>
          </p:cNvCxnSpPr>
          <p:nvPr/>
        </p:nvCxnSpPr>
        <p:spPr>
          <a:xfrm flipH="1">
            <a:off x="5618352" y="5461497"/>
            <a:ext cx="1" cy="3379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975EDD6-203E-4668-ABDE-0D7AC4D94A2C}"/>
              </a:ext>
            </a:extLst>
          </p:cNvPr>
          <p:cNvSpPr/>
          <p:nvPr/>
        </p:nvSpPr>
        <p:spPr>
          <a:xfrm>
            <a:off x="7809425" y="3035583"/>
            <a:ext cx="4120371" cy="1138874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7. </a:t>
            </a:r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완성 동영상</a:t>
            </a:r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!</a:t>
            </a:r>
            <a:endParaRPr lang="ko-KR" altLang="en-US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C8BAF3A-7741-4573-BCA8-9547D88394E7}"/>
              </a:ext>
            </a:extLst>
          </p:cNvPr>
          <p:cNvSpPr/>
          <p:nvPr/>
        </p:nvSpPr>
        <p:spPr>
          <a:xfrm>
            <a:off x="6965339" y="3388455"/>
            <a:ext cx="766589" cy="45995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8" grpId="0" animBg="1"/>
      <p:bldP spid="59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24201" y="5519853"/>
            <a:ext cx="5943598" cy="1070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사람들이 카메라를 통해서 미리</a:t>
            </a:r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좌석의 유무를 파악하고 확인 가능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56478" y="183201"/>
            <a:ext cx="2486721" cy="129354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주제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E4ADF1-2280-4AAB-902F-F39BBFD265D3}"/>
              </a:ext>
            </a:extLst>
          </p:cNvPr>
          <p:cNvSpPr/>
          <p:nvPr/>
        </p:nvSpPr>
        <p:spPr>
          <a:xfrm>
            <a:off x="2788734" y="1025913"/>
            <a:ext cx="6614531" cy="4192857"/>
          </a:xfrm>
          <a:prstGeom prst="roundRect">
            <a:avLst>
              <a:gd name="adj" fmla="val 4942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3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56478" y="183201"/>
            <a:ext cx="2486721" cy="1293541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필요성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17C34-CADA-4142-ADD9-1F7FBCDC6096}"/>
              </a:ext>
            </a:extLst>
          </p:cNvPr>
          <p:cNvSpPr txBox="1"/>
          <p:nvPr/>
        </p:nvSpPr>
        <p:spPr>
          <a:xfrm>
            <a:off x="1050073" y="3033133"/>
            <a:ext cx="10091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HY동녘M" panose="02030600000101010101" pitchFamily="18" charset="-127"/>
                <a:ea typeface="HY동녘M" panose="02030600000101010101" pitchFamily="18" charset="-127"/>
              </a:rPr>
              <a:t>자리를 예약하고 오지 않는 사람 들이 있음</a:t>
            </a:r>
            <a:endParaRPr lang="en-US" altLang="ko-KR" sz="4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endParaRPr lang="en-US" altLang="ko-KR" sz="4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4000" dirty="0">
                <a:latin typeface="HY동녘M" panose="02030600000101010101" pitchFamily="18" charset="-127"/>
                <a:ea typeface="HY동녘M" panose="02030600000101010101" pitchFamily="18" charset="-127"/>
              </a:rPr>
              <a:t>직접 본인이 앉고 싶은 좌석을 확인 가능 </a:t>
            </a:r>
            <a:endParaRPr lang="en-US" altLang="ko-KR" sz="4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13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3227501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확보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3A30DC-8B03-4FB7-B187-148546EFA081}"/>
              </a:ext>
            </a:extLst>
          </p:cNvPr>
          <p:cNvSpPr>
            <a:spLocks noChangeAspect="1"/>
          </p:cNvSpPr>
          <p:nvPr/>
        </p:nvSpPr>
        <p:spPr>
          <a:xfrm>
            <a:off x="2303310" y="1894842"/>
            <a:ext cx="7986583" cy="4248575"/>
          </a:xfrm>
          <a:prstGeom prst="roundRect">
            <a:avLst>
              <a:gd name="adj" fmla="val 16299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D2CC07D-432A-4A76-A582-6F991E721618}"/>
              </a:ext>
            </a:extLst>
          </p:cNvPr>
          <p:cNvSpPr/>
          <p:nvPr/>
        </p:nvSpPr>
        <p:spPr>
          <a:xfrm>
            <a:off x="2841559" y="3163423"/>
            <a:ext cx="6910084" cy="1711411"/>
          </a:xfrm>
          <a:prstGeom prst="roundRect">
            <a:avLst>
              <a:gd name="adj" fmla="val 31615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좌석에 앉지 않은 사진 </a:t>
            </a:r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</a:t>
            </a:r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</a:t>
            </a:r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좌석에 앉은 사진 </a:t>
            </a:r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50</a:t>
            </a:r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장</a:t>
            </a:r>
            <a:endParaRPr lang="en-US" altLang="ko-KR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1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3227501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 증감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6878E-BF6D-44F7-8E9F-E3A739247632}"/>
              </a:ext>
            </a:extLst>
          </p:cNvPr>
          <p:cNvSpPr txBox="1"/>
          <p:nvPr/>
        </p:nvSpPr>
        <p:spPr>
          <a:xfrm>
            <a:off x="1318491" y="1835434"/>
            <a:ext cx="993967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1000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장으로 데이터 증감</a:t>
            </a: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1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brightness: 70%~130%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밝기 변경</a:t>
            </a: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1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Horizontal_flip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카메라 위치에 따른 </a:t>
            </a:r>
            <a:r>
              <a:rPr lang="ko-KR" altLang="en-US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시야각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변경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(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좌우 변경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1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zoom_range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이미지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확대 및 축소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(70%~130%)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잘린 부분은 </a:t>
            </a: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fillmode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를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사용하여 채움</a:t>
            </a:r>
            <a:endParaRPr lang="en-US" altLang="ko-KR" sz="2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1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equlize_histogram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: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데이터의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50%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에 히스토그램 </a:t>
            </a:r>
            <a:r>
              <a:rPr lang="ko-KR" altLang="en-US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평활화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적용    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 (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객체 탐지에서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히스토그램 평활화는 정확도를 </a:t>
            </a:r>
            <a:r>
              <a:rPr lang="ko-KR" altLang="en-US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증가시켜줌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– Learning Data Augmentation Strategies for Object Detection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인용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10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>
                <a:latin typeface="HY동녘M" panose="02030600000101010101" pitchFamily="18" charset="-127"/>
                <a:ea typeface="HY동녘M" panose="02030600000101010101" pitchFamily="18" charset="-127"/>
              </a:rPr>
              <a:t>target_size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 640 * 640: </a:t>
            </a:r>
            <a:r>
              <a:rPr lang="ko-KR" altLang="en-US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학습에 사용될 데이터의 크기 조정 </a:t>
            </a:r>
            <a:r>
              <a:rPr lang="en-US" altLang="ko-KR" sz="2400" dirty="0">
                <a:latin typeface="HY동녘M" panose="02030600000101010101" pitchFamily="18" charset="-127"/>
                <a:ea typeface="HY동녘M" panose="02030600000101010101" pitchFamily="18" charset="-127"/>
              </a:rPr>
              <a:t>(640*640)</a:t>
            </a:r>
          </a:p>
        </p:txBody>
      </p:sp>
    </p:spTree>
    <p:extLst>
      <p:ext uri="{BB962C8B-B14F-4D97-AF65-F5344CB8AC3E}">
        <p14:creationId xmlns:p14="http://schemas.microsoft.com/office/powerpoint/2010/main" val="61826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4454687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히스토그램 </a:t>
            </a:r>
            <a:r>
              <a:rPr lang="ko-KR" altLang="en-US" sz="36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평활화</a:t>
            </a:r>
            <a:endParaRPr lang="ko-KR" altLang="en-US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3A30DC-8B03-4FB7-B187-148546EFA081}"/>
              </a:ext>
            </a:extLst>
          </p:cNvPr>
          <p:cNvSpPr>
            <a:spLocks/>
          </p:cNvSpPr>
          <p:nvPr/>
        </p:nvSpPr>
        <p:spPr>
          <a:xfrm>
            <a:off x="5464790" y="801541"/>
            <a:ext cx="5536624" cy="2795040"/>
          </a:xfrm>
          <a:prstGeom prst="roundRect">
            <a:avLst>
              <a:gd name="adj" fmla="val 387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8D7610-6B94-40F5-BEE7-7CF4ABAD3A0C}"/>
              </a:ext>
            </a:extLst>
          </p:cNvPr>
          <p:cNvSpPr>
            <a:spLocks/>
          </p:cNvSpPr>
          <p:nvPr/>
        </p:nvSpPr>
        <p:spPr>
          <a:xfrm>
            <a:off x="5464790" y="37299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3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B0E5A7-177D-475F-9ECC-24BA2CEE0F68}"/>
              </a:ext>
            </a:extLst>
          </p:cNvPr>
          <p:cNvSpPr>
            <a:spLocks/>
          </p:cNvSpPr>
          <p:nvPr/>
        </p:nvSpPr>
        <p:spPr>
          <a:xfrm>
            <a:off x="8244205" y="3729941"/>
            <a:ext cx="2757209" cy="2795040"/>
          </a:xfrm>
          <a:prstGeom prst="roundRect">
            <a:avLst>
              <a:gd name="adj" fmla="val 3876"/>
            </a:avLst>
          </a:prstGeom>
          <a:blipFill>
            <a:blip r:embed="rId4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435803" y="2631011"/>
            <a:ext cx="3817976" cy="3025929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특정한 색에 편향된 경우 색의 분포를 넓게 변경</a:t>
            </a:r>
            <a:endParaRPr lang="en-US" altLang="ko-KR" sz="40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7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4454687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특징 벡터와 레이블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8D7610-6B94-40F5-BEE7-7CF4ABAD3A0C}"/>
              </a:ext>
            </a:extLst>
          </p:cNvPr>
          <p:cNvSpPr>
            <a:spLocks/>
          </p:cNvSpPr>
          <p:nvPr/>
        </p:nvSpPr>
        <p:spPr>
          <a:xfrm>
            <a:off x="485584" y="2138379"/>
            <a:ext cx="5947848" cy="3932563"/>
          </a:xfrm>
          <a:prstGeom prst="roundRect">
            <a:avLst>
              <a:gd name="adj" fmla="val 387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3ED61B-409D-4D65-A171-A32DB42B382A}"/>
              </a:ext>
            </a:extLst>
          </p:cNvPr>
          <p:cNvSpPr>
            <a:spLocks/>
          </p:cNvSpPr>
          <p:nvPr/>
        </p:nvSpPr>
        <p:spPr>
          <a:xfrm>
            <a:off x="7086665" y="2138379"/>
            <a:ext cx="4619751" cy="1708058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Labeling</a:t>
            </a:r>
            <a:r>
              <a:rPr lang="ko-KR" altLang="en-US" sz="40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이라는 프로그램을 사용</a:t>
            </a:r>
            <a:endParaRPr lang="en-US" altLang="ko-KR" sz="40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B06689-93ED-40D1-9A72-91060A8BC5B8}"/>
              </a:ext>
            </a:extLst>
          </p:cNvPr>
          <p:cNvSpPr>
            <a:spLocks/>
          </p:cNvSpPr>
          <p:nvPr/>
        </p:nvSpPr>
        <p:spPr>
          <a:xfrm>
            <a:off x="7086665" y="4523104"/>
            <a:ext cx="4619751" cy="1514911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라벨링된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바운딩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박스의 위치정보와 박스의 클래스 명이 적힌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Xml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파일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5301142-2B27-4BED-9294-FAB9F06A1A8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62680" y="4324872"/>
            <a:ext cx="2723985" cy="95568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BC2146-246D-4CC6-ACD1-2DE1E7D4FB5D}"/>
              </a:ext>
            </a:extLst>
          </p:cNvPr>
          <p:cNvSpPr/>
          <p:nvPr/>
        </p:nvSpPr>
        <p:spPr>
          <a:xfrm>
            <a:off x="0" y="0"/>
            <a:ext cx="12192000" cy="16599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ED2F71-E73F-40BD-AD4A-35E826CFA61E}"/>
              </a:ext>
            </a:extLst>
          </p:cNvPr>
          <p:cNvSpPr/>
          <p:nvPr/>
        </p:nvSpPr>
        <p:spPr>
          <a:xfrm>
            <a:off x="244904" y="331263"/>
            <a:ext cx="4855906" cy="997417"/>
          </a:xfrm>
          <a:prstGeom prst="roundRect">
            <a:avLst>
              <a:gd name="adj" fmla="val 49426"/>
            </a:avLst>
          </a:prstGeom>
          <a:solidFill>
            <a:schemeClr val="bg1"/>
          </a:solidFill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 명에 따른 </a:t>
            </a:r>
            <a:r>
              <a:rPr lang="en-US" altLang="ko-KR" sz="36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ID</a:t>
            </a:r>
            <a:endParaRPr lang="ko-KR" altLang="en-US" sz="36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8D7610-6B94-40F5-BEE7-7CF4ABAD3A0C}"/>
              </a:ext>
            </a:extLst>
          </p:cNvPr>
          <p:cNvSpPr>
            <a:spLocks/>
          </p:cNvSpPr>
          <p:nvPr/>
        </p:nvSpPr>
        <p:spPr>
          <a:xfrm>
            <a:off x="1817225" y="1991208"/>
            <a:ext cx="2546431" cy="4046808"/>
          </a:xfrm>
          <a:prstGeom prst="roundRect">
            <a:avLst>
              <a:gd name="adj" fmla="val 3876"/>
            </a:avLst>
          </a:prstGeom>
          <a:blipFill>
            <a:blip r:embed="rId2"/>
            <a:stretch>
              <a:fillRect/>
            </a:stretch>
          </a:blip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9FAA9C-0D7C-407B-83C1-F59BA2FAAE16}"/>
              </a:ext>
            </a:extLst>
          </p:cNvPr>
          <p:cNvSpPr>
            <a:spLocks/>
          </p:cNvSpPr>
          <p:nvPr/>
        </p:nvSpPr>
        <p:spPr>
          <a:xfrm>
            <a:off x="6212951" y="3257156"/>
            <a:ext cx="5095515" cy="1659944"/>
          </a:xfrm>
          <a:prstGeom prst="roundRect">
            <a:avLst>
              <a:gd name="adj" fmla="val 39581"/>
            </a:avLst>
          </a:prstGeom>
          <a:noFill/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클래스에 따라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empty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=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1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full = 2</a:t>
            </a:r>
            <a:r>
              <a:rPr lang="ko-KR" altLang="en-US" sz="2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부여</a:t>
            </a:r>
            <a:endParaRPr lang="en-US" altLang="ko-KR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81DB084-F2AD-4FA1-AF02-88848090DA92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773347" y="3854370"/>
            <a:ext cx="2439604" cy="23275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2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CC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329</Words>
  <Application>Microsoft Office PowerPoint</Application>
  <PresentationFormat>와이드스크린</PresentationFormat>
  <Paragraphs>79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HY동녘B</vt:lpstr>
      <vt:lpstr>HY동녘M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및 설계</dc:title>
  <dc:creator>user</dc:creator>
  <cp:lastModifiedBy>user</cp:lastModifiedBy>
  <cp:revision>25</cp:revision>
  <dcterms:created xsi:type="dcterms:W3CDTF">2021-11-24T08:10:27Z</dcterms:created>
  <dcterms:modified xsi:type="dcterms:W3CDTF">2021-12-01T08:57:00Z</dcterms:modified>
</cp:coreProperties>
</file>